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2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2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4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6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E0E9-F3F6-481F-A053-B979041714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0ADB-213D-439E-BBE6-B21993E99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8970236_1-phonoteka_org-p-fon-dlya-prezentatsii-po-eksperimentirova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196752"/>
            <a:ext cx="61926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Муниципальное </a:t>
            </a:r>
            <a:r>
              <a:rPr lang="ru-RU" dirty="0">
                <a:latin typeface="Comic Sans MS" panose="030F0702030302020204" pitchFamily="66" charset="0"/>
              </a:rPr>
              <a:t>дошкольное образовательное </a:t>
            </a:r>
            <a:r>
              <a:rPr lang="ru-RU" dirty="0" smtClean="0">
                <a:latin typeface="Comic Sans MS" panose="030F0702030302020204" pitchFamily="66" charset="0"/>
              </a:rPr>
              <a:t>учреждение «Детский </a:t>
            </a:r>
            <a:r>
              <a:rPr lang="ru-RU" dirty="0">
                <a:latin typeface="Comic Sans MS" panose="030F0702030302020204" pitchFamily="66" charset="0"/>
              </a:rPr>
              <a:t>сад № 211»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ПРОЕКТ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ПО ЭКСПЕРИМЕНТАЛЬНОЙ ДЕЯТЕЛЬНОСТИ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«Организация исследовательской деятельности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детского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экспериментирования 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ДОУ»</a:t>
            </a:r>
          </a:p>
          <a:p>
            <a:pPr algn="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1600" dirty="0" smtClean="0">
                <a:latin typeface="Comic Sans MS" panose="030F0702030302020204" pitchFamily="66" charset="0"/>
              </a:rPr>
              <a:t>Подготовили: Малахова А.В.</a:t>
            </a:r>
          </a:p>
          <a:p>
            <a:pPr algn="r"/>
            <a:r>
              <a:rPr lang="ru-RU" sz="1600" dirty="0" smtClean="0">
                <a:latin typeface="Comic Sans MS" panose="030F0702030302020204" pitchFamily="66" charset="0"/>
              </a:rPr>
              <a:t>Назарова Е.Г.</a:t>
            </a:r>
            <a:endParaRPr lang="ru-RU" sz="1600" dirty="0">
              <a:latin typeface="Comic Sans MS" panose="030F0702030302020204" pitchFamily="66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dirty="0" smtClean="0">
                <a:latin typeface="Comic Sans MS" panose="030F0702030302020204" pitchFamily="66" charset="0"/>
              </a:rPr>
              <a:t>Ярославль</a:t>
            </a:r>
            <a:r>
              <a:rPr lang="ru-RU" sz="1600" dirty="0">
                <a:latin typeface="Comic Sans MS" panose="030F0702030302020204" pitchFamily="66" charset="0"/>
              </a:rPr>
              <a:t>, 2021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09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30" y="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60648"/>
            <a:ext cx="655272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Плавающие и тонущие предметы. Свойства магнита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тонет - не тонет\IMG_20211221_101909_848.jpg" id="819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/>
          <a:stretch/>
        </p:blipFill>
        <p:spPr bwMode="auto">
          <a:xfrm>
            <a:off x="4763595" y="823954"/>
            <a:ext cx="4153889" cy="247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тонет - не тонет\IMG_20211221_102403_886.jpg" id="8195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/>
          <a:stretch/>
        </p:blipFill>
        <p:spPr bwMode="auto">
          <a:xfrm>
            <a:off x="1085904" y="823954"/>
            <a:ext cx="3486096" cy="2505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тонет - не тонет\IMG_20211221_102745_942.jpg" id="8196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/>
        </p:blipFill>
        <p:spPr bwMode="auto">
          <a:xfrm>
            <a:off x="4811611" y="3457229"/>
            <a:ext cx="3035523" cy="320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тонет - не тонет\IMG_20211221_102750_636.jpg" id="8197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r="-45"/>
          <a:stretch/>
        </p:blipFill>
        <p:spPr bwMode="auto">
          <a:xfrm>
            <a:off x="1907704" y="3396290"/>
            <a:ext cx="2664296" cy="333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365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6552728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Бумага. «Мы вместе – в  этом наша сила!»</a:t>
            </a:r>
          </a:p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(эксперимент ко Дню народного единства)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ко дню народного единства\IMG_20211103_091117_377.jpg" id="9218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/>
        </p:blipFill>
        <p:spPr bwMode="auto">
          <a:xfrm>
            <a:off x="2051720" y="3673926"/>
            <a:ext cx="4867248" cy="290605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о дню народного единства\IMG_20211103_091200_905.jpg" id="9219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r="52"/>
          <a:stretch/>
        </p:blipFill>
        <p:spPr bwMode="auto">
          <a:xfrm>
            <a:off x="395536" y="340257"/>
            <a:ext cx="2376265" cy="347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о дню народного единства\IMG_20211103_091154_004.jpg" id="9220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r="-78"/>
          <a:stretch/>
        </p:blipFill>
        <p:spPr bwMode="auto">
          <a:xfrm>
            <a:off x="6516216" y="896526"/>
            <a:ext cx="2251736" cy="294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168bcf95672f5b34519c56f1fe97e341.jpeg" id="9221" name="Picture 5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r="39"/>
          <a:stretch/>
        </p:blipFill>
        <p:spPr bwMode="auto">
          <a:xfrm>
            <a:off x="3203848" y="1268760"/>
            <a:ext cx="2882654" cy="191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875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3229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сажаем лук\IMG_20211119_092303_841.jpg" id="1024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r="-24"/>
          <a:stretch/>
        </p:blipFill>
        <p:spPr bwMode="auto">
          <a:xfrm>
            <a:off x="76486" y="504534"/>
            <a:ext cx="316877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сажаем лук\IMG_20211119_092615_168.jpg" id="10243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 r="68"/>
          <a:stretch/>
        </p:blipFill>
        <p:spPr bwMode="auto">
          <a:xfrm>
            <a:off x="3220513" y="1076655"/>
            <a:ext cx="2280685" cy="275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сажаем лук\IMG_20211119_092739_235.jpg" id="10244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" l="-1" r="-1755"/>
          <a:stretch/>
        </p:blipFill>
        <p:spPr bwMode="auto">
          <a:xfrm>
            <a:off x="5508104" y="756562"/>
            <a:ext cx="3568026" cy="2096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сажаем лук\IMG_20211129_100308_175.jpg" id="10245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25"/>
          <a:stretch/>
        </p:blipFill>
        <p:spPr bwMode="auto">
          <a:xfrm>
            <a:off x="1259632" y="3838132"/>
            <a:ext cx="2772960" cy="2699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сажаем лук\IMG_20211214_154901_383.jpg" id="10246" name="Picture 6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 r="-52"/>
          <a:stretch/>
        </p:blipFill>
        <p:spPr bwMode="auto">
          <a:xfrm>
            <a:off x="5148063" y="3789040"/>
            <a:ext cx="3548793" cy="272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88640"/>
            <a:ext cx="626469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Наблюдение за ростом лука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875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229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583264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Огонь гаснет без кислорода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фокусы\IMG_20220208_093314_5.jpg" id="4098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" l="-2000" r="-70"/>
          <a:stretch/>
        </p:blipFill>
        <p:spPr bwMode="auto">
          <a:xfrm>
            <a:off x="913620" y="3198068"/>
            <a:ext cx="2578260" cy="281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фокусы\IMG_20220208_093350_5.jpg" id="4099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/>
          <a:stretch/>
        </p:blipFill>
        <p:spPr bwMode="auto">
          <a:xfrm>
            <a:off x="6361816" y="3140968"/>
            <a:ext cx="2458655" cy="287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фокусы\IMG_20220208_093424_3.jpg" id="4100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l="-1" r="-64"/>
          <a:stretch/>
        </p:blipFill>
        <p:spPr bwMode="auto">
          <a:xfrm>
            <a:off x="3595925" y="1050087"/>
            <a:ext cx="2755042" cy="3580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fire-297752_640.png" id="4101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797152"/>
            <a:ext cx="1690466" cy="18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51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3229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тонет - не тонет\IMG_20211221_103145_760.jpg" id="1126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/>
          <a:stretch/>
        </p:blipFill>
        <p:spPr bwMode="auto">
          <a:xfrm>
            <a:off x="1043608" y="836712"/>
            <a:ext cx="4029049" cy="375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тонет - не тонет\IMG_20211221_103257_082.jpg" id="1126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/>
          <a:stretch/>
        </p:blipFill>
        <p:spPr bwMode="auto">
          <a:xfrm>
            <a:off x="5231916" y="2132856"/>
            <a:ext cx="3528392" cy="422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5976664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Фокус «Распускающиеся ромашки»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krasivye-romashki-na-prozrachnom-fone.png" id="11268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375">
            <a:off x="2163598" y="4821409"/>
            <a:ext cx="1950202" cy="16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875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626469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 sz="2000">
                <a:solidFill>
                  <a:srgbClr val="FF0000"/>
                </a:solidFill>
              </a:rPr>
              <a:t>        Фокус «Вулкан»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фокусы\IMG_20220208_092410_435.jpg" id="3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 r="-52"/>
          <a:stretch/>
        </p:blipFill>
        <p:spPr bwMode="auto">
          <a:xfrm>
            <a:off x="1236444" y="836712"/>
            <a:ext cx="3525436" cy="421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0052" y="5877272"/>
            <a:ext cx="374441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>
                <a:solidFill>
                  <a:srgbClr val="FF0000"/>
                </a:solidFill>
              </a:rPr>
              <a:t>Фокус «Кружка –</a:t>
            </a:r>
            <a:r>
              <a:rPr b="1" dirty="0" err="1" i="1" lang="ru-RU">
                <a:solidFill>
                  <a:srgbClr val="FF0000"/>
                </a:solidFill>
              </a:rPr>
              <a:t>невыливайка</a:t>
            </a:r>
            <a:r>
              <a:rPr b="1" dirty="0" i="1" lang="ru-RU">
                <a:solidFill>
                  <a:srgbClr val="FF0000"/>
                </a:solidFill>
              </a:rPr>
              <a:t>»</a:t>
            </a:r>
            <a:endParaRPr b="1" dirty="0" i="1" lang="ru-RU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фокусы\IMG_20220208_092655_544 (1).jpg" id="2051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 bwMode="auto">
          <a:xfrm>
            <a:off x="5091359" y="2204864"/>
            <a:ext cx="3535136" cy="355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47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3229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88640"/>
            <a:ext cx="619268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Волшебное рисование (акварель по восковой свече)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фокусы\IMG_20220305_095821_815.jpg" id="307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" r="-4"/>
          <a:stretch/>
        </p:blipFill>
        <p:spPr bwMode="auto">
          <a:xfrm>
            <a:off x="1403648" y="1412776"/>
            <a:ext cx="2664296" cy="3649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фокусы\IMG_20220305_095553_236.jpg" id="3075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r="37"/>
          <a:stretch/>
        </p:blipFill>
        <p:spPr bwMode="auto">
          <a:xfrm>
            <a:off x="4211960" y="3861048"/>
            <a:ext cx="3114390" cy="266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фокусы\IMG_20220305_100534_945.jpg" id="3076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r="-52"/>
          <a:stretch/>
        </p:blipFill>
        <p:spPr bwMode="auto">
          <a:xfrm>
            <a:off x="4788024" y="621239"/>
            <a:ext cx="4009748" cy="317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47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3229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6280486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b="1" dirty="0" i="1" lang="ru-RU" smtClean="0" sz="2000">
              <a:solidFill>
                <a:srgbClr val="FF0000"/>
              </a:solidFill>
            </a:endParaRPr>
          </a:p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Игры с магнитами</a:t>
            </a:r>
          </a:p>
        </p:txBody>
      </p:sp>
      <p:pic>
        <p:nvPicPr>
          <p:cNvPr descr="C:\Users\User\Desktop\проект по экспериментированию\Занятия\игры\IMG_20220221_154048_939.jpg" id="512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/>
        </p:blipFill>
        <p:spPr bwMode="auto">
          <a:xfrm>
            <a:off x="1389913" y="1196751"/>
            <a:ext cx="3515743" cy="377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гры\IMG_20220221_154537_098.jpg" id="5123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r="6"/>
          <a:stretch/>
        </p:blipFill>
        <p:spPr bwMode="auto">
          <a:xfrm>
            <a:off x="5421374" y="1162722"/>
            <a:ext cx="2694808" cy="377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13176"/>
            <a:ext cx="669674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>
                <a:solidFill>
                  <a:srgbClr val="FF0000"/>
                </a:solidFill>
              </a:rPr>
              <a:t>              «Рыбалка»                                     «Танцующие скрепки»</a:t>
            </a:r>
            <a:endParaRPr b="1" dirty="0" i="1"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747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332656"/>
            <a:ext cx="554461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Игры с магнитами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игры\IMG_20220303_074247_837.jpg" id="614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 r="43"/>
          <a:stretch/>
        </p:blipFill>
        <p:spPr bwMode="auto">
          <a:xfrm>
            <a:off x="1109217" y="1124744"/>
            <a:ext cx="3595456" cy="3870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гры\IMG_20220224_153737_4.jpg" id="614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 bwMode="auto">
          <a:xfrm>
            <a:off x="4877796" y="2041659"/>
            <a:ext cx="3960440" cy="293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229200"/>
            <a:ext cx="757860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>
                <a:solidFill>
                  <a:srgbClr val="FF0000"/>
                </a:solidFill>
              </a:rPr>
              <a:t>           «Полёт бабочки»                                                «Футбол»</a:t>
            </a:r>
            <a:endParaRPr b="1" dirty="0" i="1"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451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3982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332656"/>
            <a:ext cx="5904656" cy="1508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Заключительный этап проекта</a:t>
            </a:r>
          </a:p>
          <a:p>
            <a:pPr algn="ctr"/>
            <a:endParaRPr dirty="0" i="1" lang="ru-RU" smtClean="0">
              <a:solidFill>
                <a:srgbClr val="FF0000"/>
              </a:solidFill>
            </a:endParaRPr>
          </a:p>
          <a:p>
            <a:pPr algn="ctr"/>
            <a:r>
              <a:rPr dirty="0" i="1" lang="ru-RU" smtClean="0">
                <a:solidFill>
                  <a:srgbClr val="FF0000"/>
                </a:solidFill>
              </a:rPr>
              <a:t>создание уголка экспериментирования;</a:t>
            </a:r>
          </a:p>
          <a:p>
            <a:pPr algn="ctr"/>
            <a:r>
              <a:rPr dirty="0" i="1" lang="ru-RU">
                <a:solidFill>
                  <a:srgbClr val="FF0000"/>
                </a:solidFill>
              </a:rPr>
              <a:t>у</a:t>
            </a:r>
            <a:r>
              <a:rPr dirty="0" i="1" lang="ru-RU" smtClean="0">
                <a:solidFill>
                  <a:srgbClr val="FF0000"/>
                </a:solidFill>
              </a:rPr>
              <a:t>частие в конкурсе уголков экспериментирования ДОУ</a:t>
            </a:r>
          </a:p>
          <a:p>
            <a:pPr algn="ctr"/>
            <a:r>
              <a:rPr dirty="0" i="1" lang="ru-RU" smtClean="0">
                <a:solidFill>
                  <a:srgbClr val="FF0000"/>
                </a:solidFill>
              </a:rPr>
              <a:t>«Занимательная лаборатория»</a:t>
            </a:r>
            <a:endParaRPr dirty="0" i="1" lang="ru-RU">
              <a:solidFill>
                <a:srgbClr val="FF0000"/>
              </a:solidFill>
            </a:endParaRPr>
          </a:p>
        </p:txBody>
      </p:sp>
      <p:pic>
        <p:nvPicPr>
          <p:cNvPr descr="C:\Users\User\Desktop\проект по экспериментированию\Занятия\фото уголка\IMG_20220221_133834_973.jpg" id="7170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/>
        </p:blipFill>
        <p:spPr bwMode="auto">
          <a:xfrm>
            <a:off x="3923928" y="2117322"/>
            <a:ext cx="4896544" cy="422577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IMG_20220224_131819_179.jpg" id="7171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-71"/>
          <a:stretch/>
        </p:blipFill>
        <p:spPr bwMode="auto">
          <a:xfrm>
            <a:off x="1187624" y="2275147"/>
            <a:ext cx="2516761" cy="36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51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8970236_1-phonoteka_org-p-fon-dlya-prezentatsii-po-eksperimentirova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700808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АКТУАЛЬНОСТЬ</a:t>
            </a:r>
          </a:p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pPr algn="just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 основе экспериментальной деятельности дошкольников лежит жажда познания, стремления к открытиям, любознательность, потребность в умственных впечатлениях. </a:t>
            </a:r>
          </a:p>
          <a:p>
            <a:pPr algn="just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И наша задача удовлетворить потребности детей, что в свою очередь приведёт к интеллектуальному, познавательному и  эмоциональному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23625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8970236_1-phonoteka_org-p-fon-dlya-prezentatsii-po-eksperimentirova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340768"/>
            <a:ext cx="5760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Цель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r>
              <a:rPr lang="ru-RU" sz="1600" b="1" i="1" dirty="0"/>
              <a:t> </a:t>
            </a:r>
            <a:r>
              <a:rPr lang="ru-RU" sz="1600" i="1" dirty="0"/>
              <a:t>формирование и расширение представлений у детей об объектах живой и неживой природы через практическое самостоятельное познание.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</a:p>
          <a:p>
            <a:pPr algn="just"/>
            <a:r>
              <a:rPr lang="ru-RU" sz="1600" i="1" dirty="0"/>
              <a:t>- расширять представление детей о физических свойствах окружающего </a:t>
            </a:r>
            <a:r>
              <a:rPr lang="ru-RU" sz="1600" i="1" dirty="0" smtClean="0"/>
              <a:t>мира;</a:t>
            </a:r>
            <a:endParaRPr lang="ru-RU" sz="1600" i="1" dirty="0"/>
          </a:p>
          <a:p>
            <a:pPr algn="just"/>
            <a:r>
              <a:rPr lang="ru-RU" sz="1600" i="1" dirty="0"/>
              <a:t>- знакомить детей со свойствами различных предметов, природных материалов ; </a:t>
            </a:r>
          </a:p>
          <a:p>
            <a:pPr algn="just"/>
            <a:r>
              <a:rPr lang="ru-RU" sz="1600" i="1" dirty="0"/>
              <a:t>- формировать опыт выполнения правил техники безопасности при проведении экспериментов;</a:t>
            </a:r>
          </a:p>
          <a:p>
            <a:pPr algn="just"/>
            <a:r>
              <a:rPr lang="ru-RU" sz="1600" i="1" dirty="0" smtClean="0"/>
              <a:t>- стимулировать </a:t>
            </a:r>
            <a:r>
              <a:rPr lang="ru-RU" sz="1600" i="1" dirty="0"/>
              <a:t>развитие самостоятельности и ответственности;</a:t>
            </a:r>
          </a:p>
          <a:p>
            <a:pPr algn="just"/>
            <a:r>
              <a:rPr lang="ru-RU" sz="1600" i="1" dirty="0"/>
              <a:t>- развивать эмоционально-ценностное отношение к окружающему миру;</a:t>
            </a:r>
          </a:p>
          <a:p>
            <a:pPr algn="just"/>
            <a:r>
              <a:rPr lang="ru-RU" sz="1600" i="1" dirty="0"/>
              <a:t>- воспитывать познавательную активность ребёнка, желание узнавать новое, наблюдать, запоминать, сравнивать, </a:t>
            </a:r>
            <a:r>
              <a:rPr lang="ru-RU" sz="1600" i="1" dirty="0" smtClean="0"/>
              <a:t>экспериментировать.</a:t>
            </a:r>
            <a:endParaRPr lang="ru-RU" sz="1600" i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25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6672"/>
            <a:ext cx="4536504" cy="54476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b="1" dirty="0" i="1" lang="ru-RU">
              <a:solidFill>
                <a:srgbClr val="FF0000"/>
              </a:solidFill>
            </a:endParaRPr>
          </a:p>
          <a:p>
            <a:pPr algn="ctr"/>
            <a:endParaRPr b="1" dirty="0" i="1" lang="ru-RU" smtClean="0">
              <a:solidFill>
                <a:srgbClr val="FF0000"/>
              </a:solidFill>
            </a:endParaRPr>
          </a:p>
          <a:p>
            <a:pPr algn="r"/>
            <a:endParaRPr b="1" dirty="0" i="1" lang="ru-RU" smtClean="0">
              <a:solidFill>
                <a:srgbClr val="FF0000"/>
              </a:solidFill>
            </a:endParaRPr>
          </a:p>
          <a:p>
            <a:pPr algn="r"/>
            <a:r>
              <a:rPr b="1" dirty="0" i="1" lang="ru-RU" smtClean="0" sz="2000">
                <a:solidFill>
                  <a:srgbClr val="FF0000"/>
                </a:solidFill>
              </a:rPr>
              <a:t>Подготовительный этап проекта</a:t>
            </a:r>
          </a:p>
          <a:p>
            <a:pPr algn="ctr"/>
            <a:endParaRPr b="1" dirty="0" i="1" lang="ru-RU" smtClean="0">
              <a:solidFill>
                <a:srgbClr val="FF0000"/>
              </a:solidFill>
            </a:endParaRPr>
          </a:p>
          <a:p>
            <a:pPr algn="just"/>
            <a:r>
              <a:rPr dirty="0" i="1" lang="ru-RU" smtClean="0" sz="1600"/>
              <a:t>Определение </a:t>
            </a:r>
            <a:r>
              <a:rPr dirty="0" i="1" lang="ru-RU" sz="1600"/>
              <a:t>целей и задач проекта</a:t>
            </a:r>
            <a:r>
              <a:rPr dirty="0" i="1" lang="ru-RU" smtClean="0" sz="1600"/>
              <a:t>.</a:t>
            </a:r>
          </a:p>
          <a:p>
            <a:pPr algn="just"/>
            <a:endParaRPr b="1" dirty="0" i="1" lang="ru-RU" sz="1600"/>
          </a:p>
          <a:p>
            <a:pPr algn="just"/>
            <a:r>
              <a:rPr dirty="0" i="1" lang="ru-RU" sz="1600"/>
              <a:t>Разработка перспективного плана по внедрению в практическую повседневную деятельность детей опытов и </a:t>
            </a:r>
            <a:r>
              <a:rPr dirty="0" i="1" lang="ru-RU" smtClean="0" sz="1600"/>
              <a:t>экспериментов.</a:t>
            </a:r>
            <a:endParaRPr b="1" dirty="0" i="1" lang="ru-RU" sz="1600"/>
          </a:p>
          <a:p>
            <a:pPr algn="just"/>
            <a:endParaRPr dirty="0" i="1" lang="ru-RU" smtClean="0" sz="1600"/>
          </a:p>
          <a:p>
            <a:pPr algn="just"/>
            <a:r>
              <a:rPr dirty="0" i="1" lang="ru-RU" sz="1600"/>
              <a:t>Обогащение </a:t>
            </a:r>
            <a:r>
              <a:rPr dirty="0" i="1" lang="ru-RU" smtClean="0" sz="1600"/>
              <a:t>развивающей предметно-пространственной </a:t>
            </a:r>
            <a:r>
              <a:rPr dirty="0" i="1" lang="ru-RU" sz="1600"/>
              <a:t>среды для реализации на практике опытно-экспериментальной деятельности детей, оснащение уголка </a:t>
            </a:r>
            <a:r>
              <a:rPr dirty="0" i="1" lang="ru-RU" smtClean="0" sz="1600"/>
              <a:t>экспериментирования.</a:t>
            </a:r>
            <a:endParaRPr dirty="0" i="1" lang="ru-RU" sz="1600"/>
          </a:p>
          <a:p>
            <a:pPr algn="just"/>
            <a:endParaRPr dirty="0" i="1" lang="ru-RU" sz="1600"/>
          </a:p>
          <a:p>
            <a:pPr algn="just"/>
            <a:r>
              <a:rPr dirty="0" i="1" lang="ru-RU" smtClean="0" sz="1600"/>
              <a:t>Изучение </a:t>
            </a:r>
            <a:r>
              <a:rPr dirty="0" i="1" lang="ru-RU" sz="1600"/>
              <a:t>теоретических </a:t>
            </a:r>
            <a:r>
              <a:rPr dirty="0" i="1" lang="ru-RU" smtClean="0" sz="1600"/>
              <a:t>аспектов; подбор литературы (опыты и эксперименты для детей; организация экспериментальной деятельности дошкольника). </a:t>
            </a:r>
            <a:endParaRPr dirty="0" i="1" lang="ru-RU" sz="1600"/>
          </a:p>
        </p:txBody>
      </p:sp>
      <p:pic>
        <p:nvPicPr>
          <p:cNvPr descr="C:\Users\User\Desktop\проект по экспериментированию\Занятия\фото уголка\IMG_20220221_133809_644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r="-30"/>
          <a:stretch/>
        </p:blipFill>
        <p:spPr bwMode="auto">
          <a:xfrm>
            <a:off x="5652120" y="1556792"/>
            <a:ext cx="3240360" cy="4484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7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IMG_20211103_100617_991.jpg" id="3074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69" y="1556792"/>
            <a:ext cx="4307320" cy="323049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IMG_20220108_174747_794.jpg" id="3075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" r="4"/>
          <a:stretch/>
        </p:blipFill>
        <p:spPr bwMode="auto">
          <a:xfrm>
            <a:off x="1230308" y="2564904"/>
            <a:ext cx="3040819" cy="36775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5067" y="620688"/>
            <a:ext cx="6069381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Консультации и памятки для родителей</a:t>
            </a:r>
          </a:p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«Детское экспериментирование»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65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229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природного материала\IMG_20211027_094931_676.jpg" id="512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44"/>
          <a:stretch/>
        </p:blipFill>
        <p:spPr bwMode="auto">
          <a:xfrm rot="21110381">
            <a:off x="560293" y="828757"/>
            <a:ext cx="3479512" cy="254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природного материала\IMG_20211027_095429_708.jpg" id="5123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/>
        </p:blipFill>
        <p:spPr bwMode="auto">
          <a:xfrm rot="938716">
            <a:off x="5322724" y="4049008"/>
            <a:ext cx="3576532" cy="2320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природного материала\IMG_20211027_100247_964.jpg" id="5124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-20"/>
          <a:stretch/>
        </p:blipFill>
        <p:spPr bwMode="auto">
          <a:xfrm>
            <a:off x="3563888" y="2540417"/>
            <a:ext cx="1838659" cy="287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природного материала\IMG_20211027_100634_520.jpg" id="5125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r="50"/>
          <a:stretch/>
        </p:blipFill>
        <p:spPr bwMode="auto">
          <a:xfrm rot="21020554">
            <a:off x="423153" y="3726264"/>
            <a:ext cx="3113118" cy="271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природного материала\IMG_20211027_101237_502.jpg" id="5126" name="Picture 6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-55"/>
          <a:stretch/>
        </p:blipFill>
        <p:spPr bwMode="auto">
          <a:xfrm rot="791028">
            <a:off x="5149156" y="938331"/>
            <a:ext cx="3484411" cy="267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19998"/>
            <a:ext cx="691276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 sz="2000">
                <a:solidFill>
                  <a:srgbClr val="FF0000"/>
                </a:solidFill>
              </a:rPr>
              <a:t>Основной этап проекта </a:t>
            </a:r>
            <a:r>
              <a:rPr dirty="0" i="1" lang="ru-RU" smtClean="0">
                <a:solidFill>
                  <a:srgbClr val="FF0000"/>
                </a:solidFill>
              </a:rPr>
              <a:t>(образовательная деятельность)</a:t>
            </a:r>
            <a:endParaRPr dirty="0" i="1" lang="ru-RU" sz="20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6309320"/>
            <a:ext cx="61206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>
                <a:solidFill>
                  <a:srgbClr val="FF0000"/>
                </a:solidFill>
              </a:rPr>
              <a:t>Знакомство с разнообразием природного материала</a:t>
            </a:r>
            <a:endParaRPr b="1" dirty="0" i="1"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445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" y="23169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где живут зернышки\IMG_20211012_091053_214.jpg" id="4099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928">
            <a:off x="330880" y="3933006"/>
            <a:ext cx="3476207" cy="260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где живут зернышки\IMG_20211012_091303_480.jpg" id="4100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" r="17"/>
          <a:stretch/>
        </p:blipFill>
        <p:spPr bwMode="auto">
          <a:xfrm rot="5400000">
            <a:off x="3397417" y="4387559"/>
            <a:ext cx="2610946" cy="184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где живут зернышки\IMG_20211012_090619_361 (1).jpg" id="4101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240">
            <a:off x="5726412" y="3558513"/>
            <a:ext cx="3195645" cy="2396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где живут зернышки\IMG_20211012_085912_931 (1).jpg" id="4102" name="Picture 6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 r="-42"/>
          <a:stretch/>
        </p:blipFill>
        <p:spPr bwMode="auto">
          <a:xfrm>
            <a:off x="4169060" y="883028"/>
            <a:ext cx="4696035" cy="2465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исследование где живут зернышки\IMG_20211012_090758_113.jpg" id="4103" name="Picture 7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 rot="20794859">
            <a:off x="528369" y="808909"/>
            <a:ext cx="3081227" cy="293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496855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FF0000"/>
                </a:solidFill>
              </a:rPr>
              <a:t>Где живут зёрнышки</a:t>
            </a:r>
            <a:endParaRPr b="1" dirty="0" i="1" lang="ru-RU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65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путешествие с капелькой\IMG_20211109_102050_475.jpg" id="614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" r="23"/>
          <a:stretch/>
        </p:blipFill>
        <p:spPr bwMode="auto">
          <a:xfrm>
            <a:off x="4067944" y="699432"/>
            <a:ext cx="3626162" cy="225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путешествие с капелькой\IMG_20211109_102141_675.jpg" id="614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r="-8"/>
          <a:stretch/>
        </p:blipFill>
        <p:spPr bwMode="auto">
          <a:xfrm>
            <a:off x="2987655" y="3075892"/>
            <a:ext cx="3248438" cy="243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путешествие с капелькой\IMG_20211109_102630_807.jpg" id="6148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r="-36"/>
          <a:stretch/>
        </p:blipFill>
        <p:spPr bwMode="auto">
          <a:xfrm>
            <a:off x="323528" y="3645024"/>
            <a:ext cx="27580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путешествие с капелькой\IMG_20211109_102855_485.jpg" id="6149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-69"/>
          <a:stretch/>
        </p:blipFill>
        <p:spPr bwMode="auto">
          <a:xfrm>
            <a:off x="6201577" y="3748344"/>
            <a:ext cx="2677346" cy="270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путешествие с капелькой\IMG_20211109_101155_988.jpg" id="6150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10847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5fbc32e3f78c55bd831d4aa0eb65fd86.png" id="6151" name="Picture 7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11" y="40656"/>
            <a:ext cx="18533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89084"/>
            <a:ext cx="6336704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Путешествие с Капелькой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65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screen3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7006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расим воду\IMG_20211123_093716_134.jpg" id="7170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r="37"/>
          <a:stretch/>
        </p:blipFill>
        <p:spPr bwMode="auto">
          <a:xfrm>
            <a:off x="5338044" y="812317"/>
            <a:ext cx="3017260" cy="24712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расим воду\IMG_20211123_094048_321.jpg" id="7171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31"/>
          <a:stretch/>
        </p:blipFill>
        <p:spPr bwMode="auto">
          <a:xfrm>
            <a:off x="1001185" y="447901"/>
            <a:ext cx="2501838" cy="29793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расим воду\IMG_20211123_093840_820.jpg" id="7172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 r="80"/>
          <a:stretch/>
        </p:blipFill>
        <p:spPr bwMode="auto">
          <a:xfrm>
            <a:off x="6444208" y="3453202"/>
            <a:ext cx="2445426" cy="30573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расим воду\IMG_20211123_094141_448.jpg" id="7173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/>
          <a:stretch/>
        </p:blipFill>
        <p:spPr bwMode="auto">
          <a:xfrm>
            <a:off x="539552" y="3593535"/>
            <a:ext cx="2520280" cy="28928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проект по экспериментированию\Занятия\красим воду\IMG_20211123_094228_824.jpg" id="7174" name="Picture 6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3339877" y="3789039"/>
            <a:ext cx="2944905" cy="246184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16632"/>
            <a:ext cx="530519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</a:rPr>
              <a:t>Вода меняет цвет</a:t>
            </a:r>
            <a:endParaRPr b="1" dirty="0" i="1" lang="ru-RU" sz="2000">
              <a:solidFill>
                <a:srgbClr val="FF0000"/>
              </a:solidFill>
            </a:endParaRPr>
          </a:p>
        </p:txBody>
      </p:sp>
      <p:pic>
        <p:nvPicPr>
          <p:cNvPr descr="C:\Users\User\Desktop\i.jpg" id="7176" name="Picture 8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91" y="1232311"/>
            <a:ext cx="1410545" cy="1410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365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320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2022-01-08T14:19:49Z</dcterms:created>
  <dcterms:modified xsi:type="dcterms:W3CDTF">2022-03-11T15:09:53Z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1438327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